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83" r:id="rId10"/>
    <p:sldId id="276" r:id="rId11"/>
    <p:sldId id="282" r:id="rId12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gran Gasparyan" initials="TG" lastIdx="1" clrIdx="0">
    <p:extLst>
      <p:ext uri="{19B8F6BF-5375-455C-9EA6-DF929625EA0E}">
        <p15:presenceInfo xmlns:p15="http://schemas.microsoft.com/office/powerpoint/2012/main" userId="b35cdbcef582700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A472"/>
    <a:srgbClr val="C2BA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>
      <p:cViewPr varScale="1">
        <p:scale>
          <a:sx n="54" d="100"/>
          <a:sy n="54" d="100"/>
        </p:scale>
        <p:origin x="778" y="8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1-16T19:21:45.216" idx="1">
    <p:pos x="11474" y="120"/>
    <p:text/>
    <p:extLst>
      <p:ext uri="{C676402C-5697-4E1C-873F-D02D1690AC5C}">
        <p15:threadingInfo xmlns:p15="http://schemas.microsoft.com/office/powerpoint/2012/main" timeZoneBias="-240"/>
      </p:ext>
    </p:extLst>
  </p:cm>
</p:cmLst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7A3D4-160C-46FF-9EB8-171AD69BB3DC}" type="datetimeFigureOut">
              <a:rPr lang="ru-RU" smtClean="0"/>
              <a:t>30.03.2025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3DFEAD-4A5C-4B27-A5D7-F725FA7DF42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4091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3DFEAD-4A5C-4B27-A5D7-F725FA7DF422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5630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3/30/2025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3/30/2025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3/30/2025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35514" y="4889404"/>
            <a:ext cx="9121140" cy="1334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3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39800" y="3782973"/>
            <a:ext cx="15018484" cy="46659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9.png"/><Relationship Id="rId7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jpeg"/><Relationship Id="rId5" Type="http://schemas.openxmlformats.org/officeDocument/2006/relationships/image" Target="../media/image7.png"/><Relationship Id="rId10" Type="http://schemas.openxmlformats.org/officeDocument/2006/relationships/image" Target="../media/image5.png"/><Relationship Id="rId4" Type="http://schemas.openxmlformats.org/officeDocument/2006/relationships/image" Target="../media/image10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comments" Target="../comments/commen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87702"/>
            <a:ext cx="18288000" cy="106299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23675" y="6489760"/>
            <a:ext cx="11725525" cy="339323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1950" b="1" dirty="0">
                <a:solidFill>
                  <a:srgbClr val="FFFFFF"/>
                </a:solidFill>
                <a:latin typeface="Tahoma"/>
                <a:cs typeface="Tahoma"/>
              </a:rPr>
              <a:t>MUSHIY</a:t>
            </a:r>
            <a:endParaRPr sz="21950" b="1" dirty="0">
              <a:latin typeface="Tahoma"/>
              <a:cs typeface="Tahoma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060C674-B5EB-433F-B0CA-39822F23F0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3452" y="571500"/>
            <a:ext cx="4560734" cy="931149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8DB2605-F078-478B-9FC1-E950EF03CE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75" y="723900"/>
            <a:ext cx="5553325" cy="555972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BADDFEA-BE87-439D-9F9B-57C48481E0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624" y="9488413"/>
            <a:ext cx="4943725" cy="8822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CFA491-C94C-4807-8497-B9326BE58039}"/>
              </a:ext>
            </a:extLst>
          </p:cNvPr>
          <p:cNvSpPr txBox="1"/>
          <p:nvPr/>
        </p:nvSpPr>
        <p:spPr>
          <a:xfrm>
            <a:off x="117350" y="14288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spc="300" dirty="0">
                <a:solidFill>
                  <a:schemeClr val="bg1"/>
                </a:solidFill>
                <a:latin typeface="Armguard_U" pitchFamily="2" charset="0"/>
              </a:rPr>
              <a:t>Учитель</a:t>
            </a:r>
            <a:r>
              <a:rPr lang="en-US" b="1" spc="300" dirty="0">
                <a:solidFill>
                  <a:schemeClr val="bg1"/>
                </a:solidFill>
                <a:latin typeface="Armguard_U" pitchFamily="2" charset="0"/>
              </a:rPr>
              <a:t>: </a:t>
            </a:r>
            <a:r>
              <a:rPr lang="ru-RU" b="1" spc="300" dirty="0" err="1">
                <a:solidFill>
                  <a:schemeClr val="bg1"/>
                </a:solidFill>
                <a:latin typeface="Armguard_U" pitchFamily="2" charset="0"/>
              </a:rPr>
              <a:t>Микаел</a:t>
            </a:r>
            <a:r>
              <a:rPr lang="ru-RU" b="1" spc="300" dirty="0">
                <a:solidFill>
                  <a:schemeClr val="bg1"/>
                </a:solidFill>
                <a:latin typeface="Armguard_U" pitchFamily="2" charset="0"/>
              </a:rPr>
              <a:t> </a:t>
            </a:r>
            <a:r>
              <a:rPr lang="ru-RU" b="1" spc="300" dirty="0" err="1">
                <a:solidFill>
                  <a:schemeClr val="bg1"/>
                </a:solidFill>
                <a:latin typeface="Armguard_U" pitchFamily="2" charset="0"/>
              </a:rPr>
              <a:t>Элизбарян</a:t>
            </a:r>
            <a:br>
              <a:rPr lang="en-US" b="1" spc="300" dirty="0">
                <a:solidFill>
                  <a:schemeClr val="bg1"/>
                </a:solidFill>
                <a:latin typeface="Armguard_U" pitchFamily="2" charset="0"/>
              </a:rPr>
            </a:br>
            <a:r>
              <a:rPr lang="ru-RU" b="1" spc="300" dirty="0">
                <a:solidFill>
                  <a:schemeClr val="bg1"/>
                </a:solidFill>
                <a:latin typeface="Armguard_U" pitchFamily="2" charset="0"/>
              </a:rPr>
              <a:t>Ученик</a:t>
            </a:r>
            <a:r>
              <a:rPr lang="en-US" b="1" spc="300" dirty="0">
                <a:solidFill>
                  <a:schemeClr val="bg1"/>
                </a:solidFill>
                <a:latin typeface="Armguard_U" pitchFamily="2" charset="0"/>
              </a:rPr>
              <a:t>: </a:t>
            </a:r>
            <a:r>
              <a:rPr lang="ru-RU" b="1" spc="300" dirty="0">
                <a:solidFill>
                  <a:schemeClr val="bg1"/>
                </a:solidFill>
                <a:latin typeface="Armguard_U" pitchFamily="2" charset="0"/>
              </a:rPr>
              <a:t>Тигран </a:t>
            </a:r>
            <a:r>
              <a:rPr lang="ru-RU" b="1" spc="300" dirty="0" err="1">
                <a:solidFill>
                  <a:schemeClr val="bg1"/>
                </a:solidFill>
                <a:latin typeface="Armguard_U" pitchFamily="2" charset="0"/>
              </a:rPr>
              <a:t>Гаспарян</a:t>
            </a:r>
            <a:endParaRPr lang="ru-RU" b="1" spc="3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8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39404" y="3048055"/>
              <a:ext cx="16392525" cy="5600700"/>
            </a:xfrm>
            <a:custGeom>
              <a:avLst/>
              <a:gdLst/>
              <a:ahLst/>
              <a:cxnLst/>
              <a:rect l="l" t="t" r="r" b="b"/>
              <a:pathLst>
                <a:path w="16392525" h="5600700">
                  <a:moveTo>
                    <a:pt x="16392523" y="5600699"/>
                  </a:moveTo>
                  <a:lnTo>
                    <a:pt x="0" y="5600699"/>
                  </a:lnTo>
                  <a:lnTo>
                    <a:pt x="0" y="0"/>
                  </a:lnTo>
                  <a:lnTo>
                    <a:pt x="16392523" y="0"/>
                  </a:lnTo>
                  <a:lnTo>
                    <a:pt x="16392523" y="5600699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aphicFrame>
        <p:nvGraphicFramePr>
          <p:cNvPr id="5" name="object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431427"/>
              </p:ext>
            </p:extLst>
          </p:nvPr>
        </p:nvGraphicFramePr>
        <p:xfrm>
          <a:off x="760035" y="3237551"/>
          <a:ext cx="16363951" cy="56972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593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379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37947">
                  <a:extLst>
                    <a:ext uri="{9D8B030D-6E8A-4147-A177-3AD203B41FA5}">
                      <a16:colId xmlns:a16="http://schemas.microsoft.com/office/drawing/2014/main" val="3310659968"/>
                    </a:ext>
                  </a:extLst>
                </a:gridCol>
                <a:gridCol w="2737947">
                  <a:extLst>
                    <a:ext uri="{9D8B030D-6E8A-4147-A177-3AD203B41FA5}">
                      <a16:colId xmlns:a16="http://schemas.microsoft.com/office/drawing/2014/main" val="3668281895"/>
                    </a:ext>
                  </a:extLst>
                </a:gridCol>
                <a:gridCol w="2737946">
                  <a:extLst>
                    <a:ext uri="{9D8B030D-6E8A-4147-A177-3AD203B41FA5}">
                      <a16:colId xmlns:a16="http://schemas.microsoft.com/office/drawing/2014/main" val="2363849696"/>
                    </a:ext>
                  </a:extLst>
                </a:gridCol>
              </a:tblGrid>
              <a:tr h="1028065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ru-RU" sz="1950" b="1" spc="-20" dirty="0">
                          <a:latin typeface="Tahoma"/>
                          <a:cs typeface="Tahoma"/>
                        </a:rPr>
                        <a:t>Приложение</a:t>
                      </a:r>
                      <a:endParaRPr lang="en-US"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0014" algn="ctr">
                        <a:lnSpc>
                          <a:spcPct val="100000"/>
                        </a:lnSpc>
                      </a:pPr>
                      <a:r>
                        <a:rPr lang="ru-RU" sz="1950" b="1" spc="-10" dirty="0">
                          <a:latin typeface="Tahoma"/>
                          <a:cs typeface="Tahoma"/>
                        </a:rPr>
                        <a:t>Полностью бесплатно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Нужно только 1 фото</a:t>
                      </a:r>
                      <a:r>
                        <a:rPr lang="en-US" sz="1950" b="1" dirty="0">
                          <a:latin typeface="Tahoma"/>
                          <a:cs typeface="Tahoma"/>
                        </a:rPr>
                        <a:t>,</a:t>
                      </a:r>
                      <a:r>
                        <a:rPr lang="ru-RU" sz="1950" b="1" dirty="0">
                          <a:latin typeface="Tahoma"/>
                          <a:cs typeface="Tahoma"/>
                        </a:rPr>
                        <a:t> и ничего больше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Быстрота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l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Простой интерфейс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ru-RU" sz="1950" b="1" dirty="0">
                          <a:latin typeface="Tahoma"/>
                          <a:cs typeface="Tahoma"/>
                        </a:rPr>
                        <a:t>Оффлайн</a:t>
                      </a:r>
                      <a:endParaRPr sz="1950" b="1" dirty="0">
                        <a:latin typeface="Tahoma"/>
                        <a:cs typeface="Tahoma"/>
                      </a:endParaRPr>
                    </a:p>
                  </a:txBody>
                  <a:tcPr marL="0" marR="0" marT="8953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58884">
                <a:tc>
                  <a:txBody>
                    <a:bodyPr/>
                    <a:lstStyle/>
                    <a:p>
                      <a:pPr marL="123189" marR="208915" algn="ctr">
                        <a:lnSpc>
                          <a:spcPts val="2180"/>
                        </a:lnSpc>
                      </a:pPr>
                      <a:r>
                        <a:rPr lang="en-US" sz="1900" b="1" i="1" spc="0" dirty="0" err="1">
                          <a:latin typeface="Arial Black" panose="020B0A04020102020204" pitchFamily="34" charset="0"/>
                          <a:cs typeface="Lucida Sans Unicode"/>
                        </a:rPr>
                        <a:t>Mushify</a:t>
                      </a:r>
                      <a:endParaRPr sz="1900" b="1" i="1" spc="0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4889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80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625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280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625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625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8540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spc="-40" dirty="0">
                          <a:latin typeface="Arial Black" panose="020B0A04020102020204" pitchFamily="34" charset="0"/>
                          <a:cs typeface="Lucida Sans Unicode"/>
                        </a:rPr>
                        <a:t>Picture Mushroom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lang="en-US" sz="2000" b="1" dirty="0">
                          <a:latin typeface="Armguard_U" pitchFamily="2" charset="0"/>
                          <a:cs typeface="Times New Roman"/>
                        </a:rPr>
                        <a:t>-</a:t>
                      </a:r>
                      <a:endParaRPr sz="20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86360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8636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11259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ial Black" panose="020B0A04020102020204" pitchFamily="34" charset="0"/>
                          <a:cs typeface="Lucida Sans Unicode"/>
                        </a:rPr>
                        <a:t>Mushroom </a:t>
                      </a:r>
                      <a:r>
                        <a:rPr lang="en-US" sz="1900" b="1" dirty="0" err="1">
                          <a:latin typeface="Arial Black" panose="020B0A04020102020204" pitchFamily="34" charset="0"/>
                          <a:cs typeface="Lucida Sans Unicode"/>
                        </a:rPr>
                        <a:t>identificator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55"/>
                        </a:spcBef>
                      </a:pPr>
                      <a:r>
                        <a:rPr lang="en-US" sz="1800" b="1" dirty="0">
                          <a:latin typeface="Armguard_U" pitchFamily="2" charset="0"/>
                          <a:cs typeface="Times New Roman"/>
                        </a:rPr>
                        <a:t>+</a:t>
                      </a:r>
                      <a:endParaRPr sz="1800" b="1" dirty="0">
                        <a:latin typeface="Armguard_U" pitchFamily="2" charset="0"/>
                        <a:cs typeface="Times New Roman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355"/>
                        </a:spcBef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algn="ctr">
                        <a:lnSpc>
                          <a:spcPct val="100000"/>
                        </a:lnSpc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  <a:endParaRPr sz="1900" b="1" dirty="0">
                        <a:latin typeface="Armguard_U" pitchFamily="2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80465">
                <a:tc>
                  <a:txBody>
                    <a:bodyPr/>
                    <a:lstStyle/>
                    <a:p>
                      <a:pPr marL="123189" algn="ctr">
                        <a:lnSpc>
                          <a:spcPct val="100000"/>
                        </a:lnSpc>
                      </a:pPr>
                      <a:r>
                        <a:rPr lang="en-US" sz="1900" b="1" spc="-114" dirty="0">
                          <a:latin typeface="Arial Black" panose="020B0A04020102020204" pitchFamily="34" charset="0"/>
                          <a:cs typeface="Lucida Sans Unicode"/>
                        </a:rPr>
                        <a:t>Mushroom ID</a:t>
                      </a:r>
                      <a:endParaRPr sz="1900" b="1" dirty="0">
                        <a:latin typeface="Arial Black" panose="020B0A04020102020204" pitchFamily="34" charset="0"/>
                        <a:cs typeface="Lucida Sans Unicode"/>
                      </a:endParaRP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1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+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2573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>
                          <a:latin typeface="Armguard_U" pitchFamily="2" charset="0"/>
                          <a:cs typeface="Lucida Sans Unicode"/>
                        </a:rPr>
                        <a:t>-</a:t>
                      </a:r>
                    </a:p>
                  </a:txBody>
                  <a:tcPr marL="0" marR="0" marT="172085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244DFD7-6EA5-4C92-A19F-F26AA916B2BA}"/>
              </a:ext>
            </a:extLst>
          </p:cNvPr>
          <p:cNvSpPr txBox="1"/>
          <p:nvPr/>
        </p:nvSpPr>
        <p:spPr>
          <a:xfrm>
            <a:off x="2471862" y="823758"/>
            <a:ext cx="135018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b="1" dirty="0">
                <a:solidFill>
                  <a:schemeClr val="bg1"/>
                </a:solidFill>
                <a:latin typeface="Arial Black" panose="020B0A04020102020204" pitchFamily="34" charset="0"/>
              </a:rPr>
              <a:t>Почему выбрать именно наше приложение</a:t>
            </a:r>
            <a:r>
              <a:rPr lang="en-US" sz="5400" b="1" dirty="0">
                <a:solidFill>
                  <a:schemeClr val="bg1"/>
                </a:solidFill>
                <a:latin typeface="Arial Black" panose="020B0A04020102020204" pitchFamily="34" charset="0"/>
              </a:rPr>
              <a:t>?</a:t>
            </a:r>
            <a:endParaRPr lang="ru-RU" sz="5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20AAD84-C4B6-4D98-955F-BFAA1AD212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4735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533400" y="0"/>
            <a:ext cx="18821400" cy="10477500"/>
          </a:xfrm>
          <a:custGeom>
            <a:avLst/>
            <a:gdLst/>
            <a:ahLst/>
            <a:cxnLst/>
            <a:rect l="l" t="t" r="r" b="b"/>
            <a:pathLst>
              <a:path w="18283555" h="10287000">
                <a:moveTo>
                  <a:pt x="18282994" y="0"/>
                </a:moveTo>
                <a:lnTo>
                  <a:pt x="18282994" y="10286999"/>
                </a:lnTo>
                <a:lnTo>
                  <a:pt x="0" y="10286999"/>
                </a:lnTo>
                <a:lnTo>
                  <a:pt x="0" y="0"/>
                </a:lnTo>
                <a:lnTo>
                  <a:pt x="18282994" y="0"/>
                </a:lnTo>
                <a:close/>
              </a:path>
            </a:pathLst>
          </a:custGeom>
          <a:solidFill>
            <a:srgbClr val="000000">
              <a:alpha val="8195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27837" y="3326601"/>
            <a:ext cx="9335135" cy="337375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1950" spc="-231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1950" spc="-2345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21950" spc="-141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1950" spc="-30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1950" spc="-2610" dirty="0">
                <a:solidFill>
                  <a:srgbClr val="FFFFFF"/>
                </a:solidFill>
                <a:latin typeface="Tahoma"/>
                <a:cs typeface="Tahoma"/>
              </a:rPr>
              <a:t>EN</a:t>
            </a:r>
            <a:r>
              <a:rPr sz="21950" spc="-171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endParaRPr sz="21950" dirty="0">
              <a:latin typeface="Tahoma"/>
              <a:cs typeface="Tahom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899479" y="3195860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8575704" y="3385982"/>
            <a:ext cx="1406496" cy="32380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000" b="1" spc="300" dirty="0" err="1">
                <a:latin typeface="Armguard_U" pitchFamily="2" charset="0"/>
                <a:cs typeface="Arial MT"/>
              </a:rPr>
              <a:t>Mushify</a:t>
            </a:r>
            <a:endParaRPr sz="2000" b="1" spc="300" dirty="0">
              <a:latin typeface="Armguard_U" pitchFamily="2" charset="0"/>
              <a:cs typeface="Arial MT"/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0A16514D-50B9-4F78-819E-AEBF56F2C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737" y="8925411"/>
            <a:ext cx="3124200" cy="9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C1D847EC-77BE-4161-B962-AAEC82FBDB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362" y="8262449"/>
            <a:ext cx="1594137" cy="159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27E011E-9853-41B6-A47C-D2EF991273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38785" y="9222816"/>
            <a:ext cx="7049215" cy="125801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70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10659" y="682159"/>
            <a:ext cx="11575922" cy="7902163"/>
          </a:xfrm>
          <a:prstGeom prst="rect">
            <a:avLst/>
          </a:prstGeom>
        </p:spPr>
        <p:txBody>
          <a:bodyPr vert="horz" wrap="square" lIns="0" tIns="1303020" rIns="0" bIns="0" rtlCol="0" anchor="ctr">
            <a:spAutoFit/>
          </a:bodyPr>
          <a:lstStyle/>
          <a:p>
            <a:pPr marL="12700" marR="5080" lvl="1">
              <a:spcBef>
                <a:spcPts val="10260"/>
              </a:spcBef>
            </a:pPr>
            <a:r>
              <a:rPr lang="ru-RU" sz="10700" b="1" spc="-150" dirty="0">
                <a:latin typeface="Tahoma"/>
                <a:cs typeface="Tahoma"/>
              </a:rPr>
              <a:t>Приложение для идентификации грибов</a:t>
            </a:r>
            <a:endParaRPr lang="en-US" sz="10700" b="1" spc="-150" dirty="0">
              <a:latin typeface="Armguard_U" pitchFamily="2" charset="0"/>
              <a:cs typeface="Tahoma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425140" y="997172"/>
            <a:ext cx="3924299" cy="838199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6E1D742-FA39-4961-8FB2-89F428581A2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3600" y="1505460"/>
            <a:ext cx="3657600" cy="7600440"/>
          </a:xfrm>
          <a:prstGeom prst="roundRect">
            <a:avLst>
              <a:gd name="adj" fmla="val 4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EAF2446-CFB5-4E3D-9BB2-061B521820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4735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213307"/>
            <a:ext cx="18287998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591156" y="-50342"/>
            <a:ext cx="12515244" cy="3228320"/>
          </a:xfrm>
          <a:prstGeom prst="rect">
            <a:avLst/>
          </a:prstGeom>
        </p:spPr>
        <p:txBody>
          <a:bodyPr vert="horz" wrap="square" lIns="0" tIns="1303020" rIns="0" bIns="0" rtlCol="0">
            <a:spAutoFit/>
          </a:bodyPr>
          <a:lstStyle/>
          <a:p>
            <a:pPr marL="12700" marR="5080">
              <a:lnSpc>
                <a:spcPct val="61500"/>
              </a:lnSpc>
              <a:spcBef>
                <a:spcPts val="10260"/>
              </a:spcBef>
            </a:pPr>
            <a:r>
              <a:rPr lang="ru-RU" sz="9600" b="1" spc="600" dirty="0">
                <a:latin typeface="Tahoma"/>
                <a:cs typeface="Tahoma"/>
              </a:rPr>
              <a:t>В чём его предназначение</a:t>
            </a:r>
            <a:r>
              <a:rPr lang="en-US" sz="9600" b="1" spc="600" dirty="0">
                <a:latin typeface="Armguard_U" pitchFamily="2" charset="0"/>
                <a:cs typeface="Tahoma"/>
              </a:rPr>
              <a:t>?</a:t>
            </a:r>
            <a:endParaRPr sz="4000" b="1" dirty="0">
              <a:latin typeface="Armguard_U" pitchFamily="2" charset="0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8845" y="439411"/>
            <a:ext cx="924560" cy="23660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1450" dirty="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533159" y="434246"/>
            <a:ext cx="816610" cy="23660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endParaRPr sz="1450" dirty="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563215" y="1654163"/>
            <a:ext cx="1799589" cy="3194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endParaRPr sz="1900" dirty="0">
              <a:latin typeface="Arial MT"/>
              <a:cs typeface="Arial M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8B2B43-80B8-452B-9540-8A4A9A6CE102}"/>
              </a:ext>
            </a:extLst>
          </p:cNvPr>
          <p:cNvSpPr txBox="1"/>
          <p:nvPr/>
        </p:nvSpPr>
        <p:spPr>
          <a:xfrm>
            <a:off x="557818" y="3774954"/>
            <a:ext cx="14302599" cy="452431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lvl="1" algn="l"/>
            <a:r>
              <a:rPr lang="ru-RU" sz="4800" b="1" dirty="0" err="1">
                <a:latin typeface="Bahnschrift" panose="020B0502040204020203" pitchFamily="34" charset="0"/>
              </a:rPr>
              <a:t>Mushify</a:t>
            </a:r>
            <a:r>
              <a:rPr lang="ru-RU" sz="4800" b="1" dirty="0">
                <a:latin typeface="Bahnschrift" panose="020B0502040204020203" pitchFamily="34" charset="0"/>
              </a:rPr>
              <a:t> — это продвинутое приложение для идентификации грибов, которое быстро анализирует фотографии грибов, сделанные с помощью камеры или загруженные из галереи. Оно определяет вид гриба, а также показывает вероятность точности определения.</a:t>
            </a:r>
            <a:endParaRPr lang="ru-RU" sz="4800" b="1" spc="300" dirty="0">
              <a:latin typeface="Bahnschrift" panose="020B0502040204020203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4B87BD9-1993-44A4-9607-AB64A71583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4735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609600" y="0"/>
            <a:ext cx="18897598" cy="102870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144495" y="0"/>
            <a:ext cx="3924299" cy="5852395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20758" y="5331219"/>
            <a:ext cx="6480175" cy="3045064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ru-RU" sz="4000" b="1" dirty="0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В отличие от некоторых наших конкурентов, </a:t>
            </a:r>
            <a:r>
              <a:rPr lang="ru-RU" sz="4000" b="1" dirty="0" err="1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Mushify</a:t>
            </a:r>
            <a:r>
              <a:rPr lang="ru-RU" sz="4000" b="1" dirty="0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 полностью бесплатен в использовании</a:t>
            </a:r>
            <a:r>
              <a:rPr lang="en-US" sz="4000" b="1" dirty="0">
                <a:solidFill>
                  <a:schemeClr val="bg1"/>
                </a:solidFill>
                <a:latin typeface="Bahnschrift" panose="020B0502040204020203" pitchFamily="34" charset="0"/>
                <a:cs typeface="Cascadia Mono Light" panose="020B0609020000020004" pitchFamily="49" charset="0"/>
              </a:rPr>
              <a:t>.</a:t>
            </a:r>
            <a:endParaRPr lang="en-US" sz="4000" b="1" spc="300" dirty="0">
              <a:solidFill>
                <a:schemeClr val="bg1"/>
              </a:solidFill>
              <a:latin typeface="Bahnschrift" panose="020B0502040204020203" pitchFamily="34" charset="0"/>
              <a:cs typeface="Cascadia Mono Light" panose="020B0609020000020004" pitchFamily="49" charset="0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144495" y="6667500"/>
            <a:ext cx="3924299" cy="4154606"/>
          </a:xfrm>
          <a:prstGeom prst="rect">
            <a:avLst/>
          </a:prstGeom>
        </p:spPr>
      </p:pic>
      <p:sp>
        <p:nvSpPr>
          <p:cNvPr id="12" name="object 12"/>
          <p:cNvSpPr/>
          <p:nvPr/>
        </p:nvSpPr>
        <p:spPr>
          <a:xfrm>
            <a:off x="949222" y="4326779"/>
            <a:ext cx="3048000" cy="723900"/>
          </a:xfrm>
          <a:custGeom>
            <a:avLst/>
            <a:gdLst/>
            <a:ahLst/>
            <a:cxnLst/>
            <a:rect l="l" t="t" r="r" b="b"/>
            <a:pathLst>
              <a:path w="3048000" h="723900">
                <a:moveTo>
                  <a:pt x="26860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686049" y="0"/>
                </a:lnTo>
                <a:lnTo>
                  <a:pt x="2730358" y="2722"/>
                </a:lnTo>
                <a:lnTo>
                  <a:pt x="2773996" y="10846"/>
                </a:lnTo>
                <a:lnTo>
                  <a:pt x="2816311" y="24252"/>
                </a:lnTo>
                <a:lnTo>
                  <a:pt x="2856671" y="42738"/>
                </a:lnTo>
                <a:lnTo>
                  <a:pt x="2894465" y="66026"/>
                </a:lnTo>
                <a:lnTo>
                  <a:pt x="2929120" y="93762"/>
                </a:lnTo>
                <a:lnTo>
                  <a:pt x="2960119" y="125531"/>
                </a:lnTo>
                <a:lnTo>
                  <a:pt x="2987000" y="160861"/>
                </a:lnTo>
                <a:lnTo>
                  <a:pt x="3009353" y="199215"/>
                </a:lnTo>
                <a:lnTo>
                  <a:pt x="3026841" y="240012"/>
                </a:lnTo>
                <a:lnTo>
                  <a:pt x="3039204" y="282643"/>
                </a:lnTo>
                <a:lnTo>
                  <a:pt x="3046256" y="326472"/>
                </a:lnTo>
                <a:lnTo>
                  <a:pt x="3047999" y="361949"/>
                </a:lnTo>
                <a:lnTo>
                  <a:pt x="3047890" y="370835"/>
                </a:lnTo>
                <a:lnTo>
                  <a:pt x="3044082" y="415059"/>
                </a:lnTo>
                <a:lnTo>
                  <a:pt x="3034888" y="458484"/>
                </a:lnTo>
                <a:lnTo>
                  <a:pt x="3020447" y="500462"/>
                </a:lnTo>
                <a:lnTo>
                  <a:pt x="3000976" y="540356"/>
                </a:lnTo>
                <a:lnTo>
                  <a:pt x="2976770" y="577563"/>
                </a:lnTo>
                <a:lnTo>
                  <a:pt x="2948192" y="611527"/>
                </a:lnTo>
                <a:lnTo>
                  <a:pt x="2915668" y="641740"/>
                </a:lnTo>
                <a:lnTo>
                  <a:pt x="2879689" y="667746"/>
                </a:lnTo>
                <a:lnTo>
                  <a:pt x="2840803" y="689148"/>
                </a:lnTo>
                <a:lnTo>
                  <a:pt x="2799589" y="705630"/>
                </a:lnTo>
                <a:lnTo>
                  <a:pt x="2756662" y="716945"/>
                </a:lnTo>
                <a:lnTo>
                  <a:pt x="2712673" y="722919"/>
                </a:lnTo>
                <a:lnTo>
                  <a:pt x="26860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268628" y="4496048"/>
            <a:ext cx="2312772" cy="385362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ru-RU" sz="2400" b="1" spc="-105" dirty="0">
                <a:latin typeface="Arial MT"/>
                <a:cs typeface="Arial MT"/>
              </a:rPr>
              <a:t>Оно бесплатно</a:t>
            </a:r>
            <a:r>
              <a:rPr lang="en-US" sz="2400" b="1" spc="-105" dirty="0">
                <a:latin typeface="Armguard_U" pitchFamily="2" charset="0"/>
                <a:cs typeface="Arial MT"/>
              </a:rPr>
              <a:t>?</a:t>
            </a:r>
            <a:endParaRPr sz="2400" b="1" dirty="0">
              <a:latin typeface="Armguard_U" pitchFamily="2" charset="0"/>
              <a:cs typeface="Arial MT"/>
            </a:endParaRPr>
          </a:p>
        </p:txBody>
      </p:sp>
      <p:pic>
        <p:nvPicPr>
          <p:cNvPr id="19" name="object 7">
            <a:extLst>
              <a:ext uri="{FF2B5EF4-FFF2-40B4-BE49-F238E27FC236}">
                <a16:creationId xmlns:a16="http://schemas.microsoft.com/office/drawing/2014/main" id="{72748873-E802-4A85-8F30-A759ADA023C2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3425140" y="997172"/>
            <a:ext cx="3924299" cy="8381999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1433DF80-CA22-4A1B-9E73-A26FBB58DE1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" b="128"/>
          <a:stretch/>
        </p:blipFill>
        <p:spPr>
          <a:xfrm>
            <a:off x="13563600" y="1505460"/>
            <a:ext cx="3657600" cy="7600440"/>
          </a:xfrm>
          <a:prstGeom prst="roundRect">
            <a:avLst>
              <a:gd name="adj" fmla="val 67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55B8DA0-1D89-4B73-92FA-E317D34DCEB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25" r="-7" b="2045"/>
          <a:stretch/>
        </p:blipFill>
        <p:spPr>
          <a:xfrm>
            <a:off x="9274086" y="7169799"/>
            <a:ext cx="3657600" cy="5343712"/>
          </a:xfrm>
          <a:prstGeom prst="roundRect">
            <a:avLst>
              <a:gd name="adj" fmla="val 795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BD13B2D9-815A-4282-A4B9-2319E9C521D5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6" b="-985"/>
          <a:stretch/>
        </p:blipFill>
        <p:spPr>
          <a:xfrm>
            <a:off x="9274086" y="-2220955"/>
            <a:ext cx="3657600" cy="7840705"/>
          </a:xfrm>
          <a:prstGeom prst="roundRect">
            <a:avLst>
              <a:gd name="adj" fmla="val 92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8F828D5-6C6C-4280-939C-AA09A2AE2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009" y="1255718"/>
            <a:ext cx="2923752" cy="2923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56B12737-D07C-486C-A262-707485148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009" y="7840705"/>
            <a:ext cx="2923752" cy="2923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7322AAF-CD89-41A1-94FC-D206D3F66DB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0522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12">
            <a:extLst>
              <a:ext uri="{FF2B5EF4-FFF2-40B4-BE49-F238E27FC236}">
                <a16:creationId xmlns:a16="http://schemas.microsoft.com/office/drawing/2014/main" id="{D0867EAE-BA32-4929-B110-FA8D34E75EAB}"/>
              </a:ext>
            </a:extLst>
          </p:cNvPr>
          <p:cNvSpPr/>
          <p:nvPr/>
        </p:nvSpPr>
        <p:spPr>
          <a:xfrm>
            <a:off x="685800" y="952500"/>
            <a:ext cx="5454316" cy="1295400"/>
          </a:xfrm>
          <a:custGeom>
            <a:avLst/>
            <a:gdLst/>
            <a:ahLst/>
            <a:cxnLst/>
            <a:rect l="l" t="t" r="r" b="b"/>
            <a:pathLst>
              <a:path w="3048000" h="723900">
                <a:moveTo>
                  <a:pt x="26860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686049" y="0"/>
                </a:lnTo>
                <a:lnTo>
                  <a:pt x="2730358" y="2722"/>
                </a:lnTo>
                <a:lnTo>
                  <a:pt x="2773996" y="10846"/>
                </a:lnTo>
                <a:lnTo>
                  <a:pt x="2816311" y="24252"/>
                </a:lnTo>
                <a:lnTo>
                  <a:pt x="2856671" y="42738"/>
                </a:lnTo>
                <a:lnTo>
                  <a:pt x="2894465" y="66026"/>
                </a:lnTo>
                <a:lnTo>
                  <a:pt x="2929120" y="93762"/>
                </a:lnTo>
                <a:lnTo>
                  <a:pt x="2960119" y="125531"/>
                </a:lnTo>
                <a:lnTo>
                  <a:pt x="2987000" y="160861"/>
                </a:lnTo>
                <a:lnTo>
                  <a:pt x="3009353" y="199215"/>
                </a:lnTo>
                <a:lnTo>
                  <a:pt x="3026841" y="240012"/>
                </a:lnTo>
                <a:lnTo>
                  <a:pt x="3039204" y="282643"/>
                </a:lnTo>
                <a:lnTo>
                  <a:pt x="3046256" y="326472"/>
                </a:lnTo>
                <a:lnTo>
                  <a:pt x="3047999" y="361949"/>
                </a:lnTo>
                <a:lnTo>
                  <a:pt x="3047890" y="370835"/>
                </a:lnTo>
                <a:lnTo>
                  <a:pt x="3044082" y="415059"/>
                </a:lnTo>
                <a:lnTo>
                  <a:pt x="3034888" y="458484"/>
                </a:lnTo>
                <a:lnTo>
                  <a:pt x="3020447" y="500462"/>
                </a:lnTo>
                <a:lnTo>
                  <a:pt x="3000976" y="540356"/>
                </a:lnTo>
                <a:lnTo>
                  <a:pt x="2976770" y="577563"/>
                </a:lnTo>
                <a:lnTo>
                  <a:pt x="2948192" y="611527"/>
                </a:lnTo>
                <a:lnTo>
                  <a:pt x="2915668" y="641740"/>
                </a:lnTo>
                <a:lnTo>
                  <a:pt x="2879689" y="667746"/>
                </a:lnTo>
                <a:lnTo>
                  <a:pt x="2840803" y="689148"/>
                </a:lnTo>
                <a:lnTo>
                  <a:pt x="2799589" y="705630"/>
                </a:lnTo>
                <a:lnTo>
                  <a:pt x="2756662" y="716945"/>
                </a:lnTo>
                <a:lnTo>
                  <a:pt x="2712673" y="722919"/>
                </a:lnTo>
                <a:lnTo>
                  <a:pt x="2686049" y="723899"/>
                </a:lnTo>
                <a:close/>
              </a:path>
            </a:pathLst>
          </a:custGeom>
          <a:solidFill>
            <a:srgbClr val="C6FF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15">
            <a:extLst>
              <a:ext uri="{FF2B5EF4-FFF2-40B4-BE49-F238E27FC236}">
                <a16:creationId xmlns:a16="http://schemas.microsoft.com/office/drawing/2014/main" id="{CFDF9CF4-6B83-4E77-B661-BB012F6D4F44}"/>
              </a:ext>
            </a:extLst>
          </p:cNvPr>
          <p:cNvSpPr txBox="1"/>
          <p:nvPr/>
        </p:nvSpPr>
        <p:spPr>
          <a:xfrm>
            <a:off x="1226686" y="1315186"/>
            <a:ext cx="4372543" cy="57002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ru-RU" sz="3600" b="1" dirty="0">
                <a:latin typeface="Bahnschrift" panose="020B0502040204020203" pitchFamily="34" charset="0"/>
                <a:cs typeface="Arial MT"/>
              </a:rPr>
              <a:t>Почему оно важно</a:t>
            </a:r>
            <a:r>
              <a:rPr lang="en-US" sz="3600" b="1" dirty="0">
                <a:latin typeface="Armguard_U" pitchFamily="2" charset="0"/>
                <a:cs typeface="Arial MT"/>
              </a:rPr>
              <a:t>?</a:t>
            </a:r>
            <a:endParaRPr sz="3600" b="1" dirty="0">
              <a:latin typeface="Armguard_U" pitchFamily="2" charset="0"/>
              <a:cs typeface="Arial M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49271A-7043-4282-9199-781AAB860461}"/>
              </a:ext>
            </a:extLst>
          </p:cNvPr>
          <p:cNvSpPr txBox="1"/>
          <p:nvPr/>
        </p:nvSpPr>
        <p:spPr>
          <a:xfrm>
            <a:off x="457200" y="3319921"/>
            <a:ext cx="7696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spc="300" dirty="0">
                <a:latin typeface="Bahnschrift" panose="020B0502040204020203" pitchFamily="34" charset="0"/>
              </a:rPr>
              <a:t>Каждый год происходит около 5-10 тысяч инцидентов с грибным отравлением. </a:t>
            </a:r>
            <a:r>
              <a:rPr lang="ru-RU" sz="4800" b="1" spc="300">
                <a:latin typeface="Bahnschrift" panose="020B0502040204020203" pitchFamily="34" charset="0"/>
              </a:rPr>
              <a:t>Сотни </a:t>
            </a:r>
            <a:r>
              <a:rPr lang="ru-RU" sz="4800" b="1" spc="300" dirty="0">
                <a:latin typeface="Bahnschrift" panose="020B0502040204020203" pitchFamily="34" charset="0"/>
              </a:rPr>
              <a:t>из них летальны.</a:t>
            </a:r>
            <a:endParaRPr lang="ru-RU" sz="4800" b="1" spc="3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EBED98A-F54A-4DCC-98C9-7B1AF53785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37"/>
          <a:stretch/>
        </p:blipFill>
        <p:spPr>
          <a:xfrm>
            <a:off x="7981265" y="361950"/>
            <a:ext cx="9620935" cy="95631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8369829-776D-4C5B-8DA0-348AF574CA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4735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1104899"/>
            <a:ext cx="18288000" cy="1139189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219573" y="868474"/>
            <a:ext cx="3924299" cy="83819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431460" y="1509713"/>
            <a:ext cx="3493007" cy="727709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7956F3-D059-475B-B5CD-1FB1E2E7B817}"/>
              </a:ext>
            </a:extLst>
          </p:cNvPr>
          <p:cNvSpPr txBox="1"/>
          <p:nvPr/>
        </p:nvSpPr>
        <p:spPr>
          <a:xfrm>
            <a:off x="990600" y="1714500"/>
            <a:ext cx="7467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dirty="0">
                <a:solidFill>
                  <a:schemeClr val="bg1"/>
                </a:solidFill>
                <a:latin typeface="Bahnschrift" panose="020B0502040204020203" pitchFamily="34" charset="0"/>
              </a:rPr>
              <a:t>Вы можете сделать фото с помощью камеры вашего телефона или загрузить его из галереи.</a:t>
            </a:r>
            <a:endParaRPr lang="ru-RU" sz="4800" b="1" spc="3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10B938-FBBB-404A-AC1C-64A60DD063D1}"/>
              </a:ext>
            </a:extLst>
          </p:cNvPr>
          <p:cNvSpPr txBox="1"/>
          <p:nvPr/>
        </p:nvSpPr>
        <p:spPr>
          <a:xfrm>
            <a:off x="12039600" y="7581900"/>
            <a:ext cx="2440092" cy="461665"/>
          </a:xfrm>
          <a:prstGeom prst="rect">
            <a:avLst/>
          </a:prstGeom>
          <a:solidFill>
            <a:srgbClr val="AEA472"/>
          </a:solidFill>
          <a:effectLst>
            <a:softEdge rad="12700"/>
          </a:effectLst>
        </p:spPr>
        <p:txBody>
          <a:bodyPr wrap="none" rtlCol="0">
            <a:spAutoFit/>
          </a:bodyPr>
          <a:lstStyle/>
          <a:p>
            <a:r>
              <a:rPr lang="en-US" sz="2400" b="1" spc="300" dirty="0">
                <a:solidFill>
                  <a:schemeClr val="bg1"/>
                </a:solidFill>
                <a:latin typeface="Armguard_U" pitchFamily="2" charset="0"/>
              </a:rPr>
              <a:t>Take a photo</a:t>
            </a:r>
            <a:endParaRPr lang="ru-RU" sz="2400" b="1" spc="3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C734FF-2EE7-4569-881E-1E8A17DFBB42}"/>
              </a:ext>
            </a:extLst>
          </p:cNvPr>
          <p:cNvSpPr txBox="1"/>
          <p:nvPr/>
        </p:nvSpPr>
        <p:spPr>
          <a:xfrm>
            <a:off x="14774122" y="5981700"/>
            <a:ext cx="3513878" cy="461665"/>
          </a:xfrm>
          <a:prstGeom prst="rect">
            <a:avLst/>
          </a:prstGeom>
          <a:solidFill>
            <a:srgbClr val="AEA472"/>
          </a:solidFill>
          <a:effectLst>
            <a:softEdge rad="12700"/>
          </a:effectLst>
        </p:spPr>
        <p:txBody>
          <a:bodyPr wrap="square" rtlCol="0">
            <a:spAutoFit/>
          </a:bodyPr>
          <a:lstStyle/>
          <a:p>
            <a:r>
              <a:rPr lang="en-US" sz="2400" b="1" spc="300" dirty="0">
                <a:solidFill>
                  <a:schemeClr val="bg1"/>
                </a:solidFill>
                <a:latin typeface="Armguard_U" pitchFamily="2" charset="0"/>
              </a:rPr>
              <a:t>Select from gallery</a:t>
            </a:r>
            <a:endParaRPr lang="ru-RU" sz="2400" b="1" spc="300" dirty="0">
              <a:solidFill>
                <a:schemeClr val="bg1"/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EF26DBE-63A2-4B45-BC8A-19AFA6122F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397115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41040" y="1419323"/>
            <a:ext cx="3630029" cy="781533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D3CC599-A5BB-4367-882F-B8B95E3A2B7B}"/>
              </a:ext>
            </a:extLst>
          </p:cNvPr>
          <p:cNvSpPr txBox="1"/>
          <p:nvPr/>
        </p:nvSpPr>
        <p:spPr>
          <a:xfrm>
            <a:off x="2933700" y="395258"/>
            <a:ext cx="1242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dirty="0">
                <a:latin typeface="Bahnschrift" panose="020B0502040204020203" pitchFamily="34" charset="0"/>
              </a:rPr>
              <a:t>Распознаёт грибы с большой точностью</a:t>
            </a:r>
            <a:endParaRPr lang="en-US" sz="4800" b="1" dirty="0">
              <a:latin typeface="Bahnschrift" panose="020B0502040204020203" pitchFamily="34" charset="0"/>
            </a:endParaRPr>
          </a:p>
        </p:txBody>
      </p:sp>
      <p:pic>
        <p:nvPicPr>
          <p:cNvPr id="13" name="object 4">
            <a:extLst>
              <a:ext uri="{FF2B5EF4-FFF2-40B4-BE49-F238E27FC236}">
                <a16:creationId xmlns:a16="http://schemas.microsoft.com/office/drawing/2014/main" id="{CAEE7F7C-B427-4E67-8D73-5E28AA006260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086600" y="1403993"/>
            <a:ext cx="3630029" cy="7753461"/>
          </a:xfrm>
          <a:prstGeom prst="rect">
            <a:avLst/>
          </a:prstGeom>
        </p:spPr>
      </p:pic>
      <p:pic>
        <p:nvPicPr>
          <p:cNvPr id="15" name="object 4">
            <a:extLst>
              <a:ext uri="{FF2B5EF4-FFF2-40B4-BE49-F238E27FC236}">
                <a16:creationId xmlns:a16="http://schemas.microsoft.com/office/drawing/2014/main" id="{1502444A-2F8F-4854-A9E1-7ED70DAB9B28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954000" y="1403993"/>
            <a:ext cx="3630029" cy="775346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6F74757-3ACC-4F01-A6C4-BB964C77E9F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1" b="-906"/>
          <a:stretch/>
        </p:blipFill>
        <p:spPr>
          <a:xfrm>
            <a:off x="1743634" y="1962375"/>
            <a:ext cx="3224843" cy="6794707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EE2665B-FDFD-42F2-A39A-D884480381C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2" b="-2014"/>
          <a:stretch/>
        </p:blipFill>
        <p:spPr>
          <a:xfrm>
            <a:off x="7289192" y="1962375"/>
            <a:ext cx="3224843" cy="6858000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87285F9-8A88-4690-B752-9838513AE8D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8" b="-1671"/>
          <a:stretch/>
        </p:blipFill>
        <p:spPr>
          <a:xfrm>
            <a:off x="13156592" y="1962375"/>
            <a:ext cx="3224843" cy="6858000"/>
          </a:xfrm>
          <a:prstGeom prst="roundRect">
            <a:avLst>
              <a:gd name="adj" fmla="val 12921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1CA7921-0318-4B47-AD59-F3B1F1342B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12397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"/>
            <a:ext cx="18287998" cy="10286995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1038552" y="2856222"/>
            <a:ext cx="7559040" cy="6062345"/>
            <a:chOff x="1038552" y="2856222"/>
            <a:chExt cx="7559040" cy="6062345"/>
          </a:xfrm>
        </p:grpSpPr>
        <p:sp>
          <p:nvSpPr>
            <p:cNvPr id="6" name="object 6"/>
            <p:cNvSpPr/>
            <p:nvPr/>
          </p:nvSpPr>
          <p:spPr>
            <a:xfrm>
              <a:off x="1234532" y="2856222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57470" y="5857702"/>
                  </a:lnTo>
                  <a:lnTo>
                    <a:pt x="515483" y="5855122"/>
                  </a:lnTo>
                  <a:lnTo>
                    <a:pt x="473799" y="5849461"/>
                  </a:lnTo>
                  <a:lnTo>
                    <a:pt x="432636" y="5840747"/>
                  </a:lnTo>
                  <a:lnTo>
                    <a:pt x="392226" y="5829028"/>
                  </a:lnTo>
                  <a:lnTo>
                    <a:pt x="352796" y="5814370"/>
                  </a:lnTo>
                  <a:lnTo>
                    <a:pt x="314550" y="5796853"/>
                  </a:lnTo>
                  <a:lnTo>
                    <a:pt x="277690" y="5776566"/>
                  </a:lnTo>
                  <a:lnTo>
                    <a:pt x="242421" y="5753621"/>
                  </a:lnTo>
                  <a:lnTo>
                    <a:pt x="208944" y="5728150"/>
                  </a:lnTo>
                  <a:lnTo>
                    <a:pt x="177430" y="5700284"/>
                  </a:lnTo>
                  <a:lnTo>
                    <a:pt x="148046" y="5670170"/>
                  </a:lnTo>
                  <a:lnTo>
                    <a:pt x="120957" y="5637976"/>
                  </a:lnTo>
                  <a:lnTo>
                    <a:pt x="96315" y="5603882"/>
                  </a:lnTo>
                  <a:lnTo>
                    <a:pt x="74247" y="5568069"/>
                  </a:lnTo>
                  <a:lnTo>
                    <a:pt x="54869" y="5530721"/>
                  </a:lnTo>
                  <a:lnTo>
                    <a:pt x="38292" y="5492049"/>
                  </a:lnTo>
                  <a:lnTo>
                    <a:pt x="24608" y="5452271"/>
                  </a:lnTo>
                  <a:lnTo>
                    <a:pt x="13886" y="5411594"/>
                  </a:lnTo>
                  <a:lnTo>
                    <a:pt x="6185" y="5370230"/>
                  </a:lnTo>
                  <a:lnTo>
                    <a:pt x="1547" y="5328413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1547" y="529461"/>
                  </a:lnTo>
                  <a:lnTo>
                    <a:pt x="6185" y="487643"/>
                  </a:lnTo>
                  <a:lnTo>
                    <a:pt x="13886" y="446279"/>
                  </a:lnTo>
                  <a:lnTo>
                    <a:pt x="24608" y="405602"/>
                  </a:lnTo>
                  <a:lnTo>
                    <a:pt x="38292" y="365823"/>
                  </a:lnTo>
                  <a:lnTo>
                    <a:pt x="54869" y="327152"/>
                  </a:lnTo>
                  <a:lnTo>
                    <a:pt x="74247" y="289804"/>
                  </a:lnTo>
                  <a:lnTo>
                    <a:pt x="96315" y="253991"/>
                  </a:lnTo>
                  <a:lnTo>
                    <a:pt x="120957" y="219898"/>
                  </a:lnTo>
                  <a:lnTo>
                    <a:pt x="148046" y="187703"/>
                  </a:lnTo>
                  <a:lnTo>
                    <a:pt x="177430" y="157589"/>
                  </a:lnTo>
                  <a:lnTo>
                    <a:pt x="208944" y="129724"/>
                  </a:lnTo>
                  <a:lnTo>
                    <a:pt x="242421" y="104252"/>
                  </a:lnTo>
                  <a:lnTo>
                    <a:pt x="277690" y="81307"/>
                  </a:lnTo>
                  <a:lnTo>
                    <a:pt x="314550" y="61020"/>
                  </a:lnTo>
                  <a:lnTo>
                    <a:pt x="352796" y="43502"/>
                  </a:lnTo>
                  <a:lnTo>
                    <a:pt x="392226" y="28845"/>
                  </a:lnTo>
                  <a:lnTo>
                    <a:pt x="432636" y="17126"/>
                  </a:lnTo>
                  <a:lnTo>
                    <a:pt x="473799" y="8412"/>
                  </a:lnTo>
                  <a:lnTo>
                    <a:pt x="515483" y="2751"/>
                  </a:lnTo>
                  <a:lnTo>
                    <a:pt x="557470" y="171"/>
                  </a:lnTo>
                  <a:lnTo>
                    <a:pt x="571499" y="0"/>
                  </a:lnTo>
                  <a:lnTo>
                    <a:pt x="6791324" y="0"/>
                  </a:lnTo>
                  <a:lnTo>
                    <a:pt x="6833362" y="1547"/>
                  </a:lnTo>
                  <a:lnTo>
                    <a:pt x="6875180" y="6185"/>
                  </a:lnTo>
                  <a:lnTo>
                    <a:pt x="6916544" y="13886"/>
                  </a:lnTo>
                  <a:lnTo>
                    <a:pt x="6957221" y="24608"/>
                  </a:lnTo>
                  <a:lnTo>
                    <a:pt x="6996999" y="38292"/>
                  </a:lnTo>
                  <a:lnTo>
                    <a:pt x="7035671" y="54869"/>
                  </a:lnTo>
                  <a:lnTo>
                    <a:pt x="7073018" y="74247"/>
                  </a:lnTo>
                  <a:lnTo>
                    <a:pt x="7108831" y="96315"/>
                  </a:lnTo>
                  <a:lnTo>
                    <a:pt x="7142924" y="120957"/>
                  </a:lnTo>
                  <a:lnTo>
                    <a:pt x="7175119" y="148046"/>
                  </a:lnTo>
                  <a:lnTo>
                    <a:pt x="7205234" y="177430"/>
                  </a:lnTo>
                  <a:lnTo>
                    <a:pt x="7233099" y="208944"/>
                  </a:lnTo>
                  <a:lnTo>
                    <a:pt x="7258570" y="242421"/>
                  </a:lnTo>
                  <a:lnTo>
                    <a:pt x="7281515" y="277690"/>
                  </a:lnTo>
                  <a:lnTo>
                    <a:pt x="7301803" y="314550"/>
                  </a:lnTo>
                  <a:lnTo>
                    <a:pt x="7319320" y="352796"/>
                  </a:lnTo>
                  <a:lnTo>
                    <a:pt x="7333977" y="392226"/>
                  </a:lnTo>
                  <a:lnTo>
                    <a:pt x="7345697" y="432636"/>
                  </a:lnTo>
                  <a:lnTo>
                    <a:pt x="7354410" y="473799"/>
                  </a:lnTo>
                  <a:lnTo>
                    <a:pt x="7360072" y="515483"/>
                  </a:lnTo>
                  <a:lnTo>
                    <a:pt x="7362652" y="557470"/>
                  </a:lnTo>
                  <a:lnTo>
                    <a:pt x="7362824" y="571499"/>
                  </a:lnTo>
                  <a:lnTo>
                    <a:pt x="7362824" y="5286374"/>
                  </a:lnTo>
                  <a:lnTo>
                    <a:pt x="7361276" y="5328413"/>
                  </a:lnTo>
                  <a:lnTo>
                    <a:pt x="7356638" y="5370230"/>
                  </a:lnTo>
                  <a:lnTo>
                    <a:pt x="7348936" y="5411594"/>
                  </a:lnTo>
                  <a:lnTo>
                    <a:pt x="7338214" y="5452271"/>
                  </a:lnTo>
                  <a:lnTo>
                    <a:pt x="7324530" y="5492049"/>
                  </a:lnTo>
                  <a:lnTo>
                    <a:pt x="7307953" y="5530721"/>
                  </a:lnTo>
                  <a:lnTo>
                    <a:pt x="7288576" y="5568069"/>
                  </a:lnTo>
                  <a:lnTo>
                    <a:pt x="7266508" y="5603881"/>
                  </a:lnTo>
                  <a:lnTo>
                    <a:pt x="7241866" y="5637976"/>
                  </a:lnTo>
                  <a:lnTo>
                    <a:pt x="7214777" y="5670170"/>
                  </a:lnTo>
                  <a:lnTo>
                    <a:pt x="7185393" y="5700284"/>
                  </a:lnTo>
                  <a:lnTo>
                    <a:pt x="7153879" y="5728149"/>
                  </a:lnTo>
                  <a:lnTo>
                    <a:pt x="7120401" y="5753621"/>
                  </a:lnTo>
                  <a:lnTo>
                    <a:pt x="7085134" y="5776565"/>
                  </a:lnTo>
                  <a:lnTo>
                    <a:pt x="7048273" y="5796853"/>
                  </a:lnTo>
                  <a:lnTo>
                    <a:pt x="7010027" y="5814370"/>
                  </a:lnTo>
                  <a:lnTo>
                    <a:pt x="6970596" y="5829027"/>
                  </a:lnTo>
                  <a:lnTo>
                    <a:pt x="6930186" y="5840746"/>
                  </a:lnTo>
                  <a:lnTo>
                    <a:pt x="6889024" y="5849461"/>
                  </a:lnTo>
                  <a:lnTo>
                    <a:pt x="6847340" y="5855122"/>
                  </a:lnTo>
                  <a:lnTo>
                    <a:pt x="6805354" y="5857702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048077" y="3050768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15482" y="5855128"/>
                  </a:lnTo>
                  <a:lnTo>
                    <a:pt x="460005" y="5846892"/>
                  </a:lnTo>
                  <a:lnTo>
                    <a:pt x="405600" y="5833271"/>
                  </a:lnTo>
                  <a:lnTo>
                    <a:pt x="352796" y="5814370"/>
                  </a:lnTo>
                  <a:lnTo>
                    <a:pt x="302093" y="5790397"/>
                  </a:lnTo>
                  <a:lnTo>
                    <a:pt x="253991" y="5761557"/>
                  </a:lnTo>
                  <a:lnTo>
                    <a:pt x="208940" y="5728154"/>
                  </a:lnTo>
                  <a:lnTo>
                    <a:pt x="167388" y="5690485"/>
                  </a:lnTo>
                  <a:lnTo>
                    <a:pt x="129720" y="5648933"/>
                  </a:lnTo>
                  <a:lnTo>
                    <a:pt x="96315" y="5603881"/>
                  </a:lnTo>
                  <a:lnTo>
                    <a:pt x="67476" y="5555780"/>
                  </a:lnTo>
                  <a:lnTo>
                    <a:pt x="43502" y="5505076"/>
                  </a:lnTo>
                  <a:lnTo>
                    <a:pt x="24602" y="5452273"/>
                  </a:lnTo>
                  <a:lnTo>
                    <a:pt x="10981" y="5397867"/>
                  </a:lnTo>
                  <a:lnTo>
                    <a:pt x="2745" y="5342392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685" y="543457"/>
                  </a:lnTo>
                  <a:lnTo>
                    <a:pt x="6180" y="487642"/>
                  </a:lnTo>
                  <a:lnTo>
                    <a:pt x="17124" y="432636"/>
                  </a:lnTo>
                  <a:lnTo>
                    <a:pt x="33402" y="378965"/>
                  </a:lnTo>
                  <a:lnTo>
                    <a:pt x="54867" y="327150"/>
                  </a:lnTo>
                  <a:lnTo>
                    <a:pt x="81303" y="277687"/>
                  </a:lnTo>
                  <a:lnTo>
                    <a:pt x="112464" y="231055"/>
                  </a:lnTo>
                  <a:lnTo>
                    <a:pt x="148042" y="187700"/>
                  </a:lnTo>
                  <a:lnTo>
                    <a:pt x="187701" y="148044"/>
                  </a:lnTo>
                  <a:lnTo>
                    <a:pt x="231054" y="112463"/>
                  </a:lnTo>
                  <a:lnTo>
                    <a:pt x="277688" y="81305"/>
                  </a:lnTo>
                  <a:lnTo>
                    <a:pt x="327149" y="54865"/>
                  </a:lnTo>
                  <a:lnTo>
                    <a:pt x="378966" y="33404"/>
                  </a:lnTo>
                  <a:lnTo>
                    <a:pt x="432635" y="17122"/>
                  </a:lnTo>
                  <a:lnTo>
                    <a:pt x="487642" y="6182"/>
                  </a:lnTo>
                  <a:lnTo>
                    <a:pt x="543457" y="683"/>
                  </a:lnTo>
                  <a:lnTo>
                    <a:pt x="6791324" y="0"/>
                  </a:lnTo>
                  <a:lnTo>
                    <a:pt x="6819366" y="685"/>
                  </a:lnTo>
                  <a:lnTo>
                    <a:pt x="6875181" y="6181"/>
                  </a:lnTo>
                  <a:lnTo>
                    <a:pt x="6930187" y="17124"/>
                  </a:lnTo>
                  <a:lnTo>
                    <a:pt x="6983857" y="33403"/>
                  </a:lnTo>
                  <a:lnTo>
                    <a:pt x="7035671" y="54867"/>
                  </a:lnTo>
                  <a:lnTo>
                    <a:pt x="7085135" y="81304"/>
                  </a:lnTo>
                  <a:lnTo>
                    <a:pt x="7131766" y="112464"/>
                  </a:lnTo>
                  <a:lnTo>
                    <a:pt x="7175122" y="148042"/>
                  </a:lnTo>
                  <a:lnTo>
                    <a:pt x="7214779" y="187702"/>
                  </a:lnTo>
                  <a:lnTo>
                    <a:pt x="7250360" y="231054"/>
                  </a:lnTo>
                  <a:lnTo>
                    <a:pt x="7281517" y="277688"/>
                  </a:lnTo>
                  <a:lnTo>
                    <a:pt x="7307957" y="327150"/>
                  </a:lnTo>
                  <a:lnTo>
                    <a:pt x="7329418" y="378966"/>
                  </a:lnTo>
                  <a:lnTo>
                    <a:pt x="7345700" y="432635"/>
                  </a:lnTo>
                  <a:lnTo>
                    <a:pt x="7356640" y="487642"/>
                  </a:lnTo>
                  <a:lnTo>
                    <a:pt x="7362139" y="543457"/>
                  </a:lnTo>
                  <a:lnTo>
                    <a:pt x="7362824" y="5286374"/>
                  </a:lnTo>
                  <a:lnTo>
                    <a:pt x="7362138" y="5314416"/>
                  </a:lnTo>
                  <a:lnTo>
                    <a:pt x="7356642" y="5370230"/>
                  </a:lnTo>
                  <a:lnTo>
                    <a:pt x="7345698" y="5425237"/>
                  </a:lnTo>
                  <a:lnTo>
                    <a:pt x="7329419" y="5478907"/>
                  </a:lnTo>
                  <a:lnTo>
                    <a:pt x="7307955" y="5530722"/>
                  </a:lnTo>
                  <a:lnTo>
                    <a:pt x="7281518" y="5580185"/>
                  </a:lnTo>
                  <a:lnTo>
                    <a:pt x="7250358" y="5626817"/>
                  </a:lnTo>
                  <a:lnTo>
                    <a:pt x="7214779" y="5670172"/>
                  </a:lnTo>
                  <a:lnTo>
                    <a:pt x="7175120" y="5709829"/>
                  </a:lnTo>
                  <a:lnTo>
                    <a:pt x="7131767" y="5745409"/>
                  </a:lnTo>
                  <a:lnTo>
                    <a:pt x="7085134" y="5776566"/>
                  </a:lnTo>
                  <a:lnTo>
                    <a:pt x="7035673" y="5803006"/>
                  </a:lnTo>
                  <a:lnTo>
                    <a:pt x="6983856" y="5824468"/>
                  </a:lnTo>
                  <a:lnTo>
                    <a:pt x="6930187" y="5840750"/>
                  </a:lnTo>
                  <a:lnTo>
                    <a:pt x="6875180" y="5851690"/>
                  </a:lnTo>
                  <a:lnTo>
                    <a:pt x="6819367" y="5857189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619577" y="3050768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0" y="0"/>
                  </a:moveTo>
                  <a:lnTo>
                    <a:pt x="6219824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192435" y="3170962"/>
              <a:ext cx="98271" cy="98270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8410902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0"/>
                  </a:moveTo>
                  <a:lnTo>
                    <a:pt x="0" y="4714874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192434" y="8711388"/>
              <a:ext cx="79969" cy="77058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1619577" y="8908642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6219824" y="0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68272" y="8690176"/>
              <a:ext cx="77057" cy="79967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1048077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47148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5" name="object 1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68271" y="3170962"/>
              <a:ext cx="98270" cy="98270"/>
            </a:xfrm>
            <a:prstGeom prst="rect">
              <a:avLst/>
            </a:prstGeom>
          </p:spPr>
        </p:pic>
      </p:grpSp>
      <p:sp>
        <p:nvSpPr>
          <p:cNvPr id="16" name="object 16"/>
          <p:cNvSpPr txBox="1"/>
          <p:nvPr/>
        </p:nvSpPr>
        <p:spPr>
          <a:xfrm>
            <a:off x="1433123" y="4713081"/>
            <a:ext cx="6344920" cy="2441822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ru-RU" sz="4000" b="1" dirty="0" err="1">
                <a:latin typeface="Bahnschrift" panose="020B0502040204020203" pitchFamily="34" charset="0"/>
              </a:rPr>
              <a:t>Mushify</a:t>
            </a:r>
            <a:r>
              <a:rPr lang="ru-RU" sz="4000" b="1" dirty="0">
                <a:latin typeface="Bahnschrift" panose="020B0502040204020203" pitchFamily="34" charset="0"/>
              </a:rPr>
              <a:t> распознаёт некоторые виды грибов (полный список вы можете увидеть на сайте).</a:t>
            </a:r>
            <a:endParaRPr sz="4000" b="1" spc="300" dirty="0">
              <a:latin typeface="Bahnschrift" panose="020B0502040204020203" pitchFamily="34" charset="0"/>
              <a:cs typeface="Arial MT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9243100" y="2856222"/>
            <a:ext cx="7559040" cy="6062345"/>
            <a:chOff x="9243100" y="2856222"/>
            <a:chExt cx="7559040" cy="6062345"/>
          </a:xfrm>
        </p:grpSpPr>
        <p:sp>
          <p:nvSpPr>
            <p:cNvPr id="18" name="object 18"/>
            <p:cNvSpPr/>
            <p:nvPr/>
          </p:nvSpPr>
          <p:spPr>
            <a:xfrm>
              <a:off x="9439080" y="2856222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4" y="5857874"/>
                  </a:moveTo>
                  <a:lnTo>
                    <a:pt x="571499" y="5857874"/>
                  </a:lnTo>
                  <a:lnTo>
                    <a:pt x="557470" y="5857702"/>
                  </a:lnTo>
                  <a:lnTo>
                    <a:pt x="515483" y="5855122"/>
                  </a:lnTo>
                  <a:lnTo>
                    <a:pt x="473799" y="5849461"/>
                  </a:lnTo>
                  <a:lnTo>
                    <a:pt x="432636" y="5840747"/>
                  </a:lnTo>
                  <a:lnTo>
                    <a:pt x="392226" y="5829028"/>
                  </a:lnTo>
                  <a:lnTo>
                    <a:pt x="352796" y="5814370"/>
                  </a:lnTo>
                  <a:lnTo>
                    <a:pt x="314550" y="5796853"/>
                  </a:lnTo>
                  <a:lnTo>
                    <a:pt x="277690" y="5776566"/>
                  </a:lnTo>
                  <a:lnTo>
                    <a:pt x="242421" y="5753621"/>
                  </a:lnTo>
                  <a:lnTo>
                    <a:pt x="208944" y="5728150"/>
                  </a:lnTo>
                  <a:lnTo>
                    <a:pt x="177430" y="5700284"/>
                  </a:lnTo>
                  <a:lnTo>
                    <a:pt x="148046" y="5670170"/>
                  </a:lnTo>
                  <a:lnTo>
                    <a:pt x="120957" y="5637976"/>
                  </a:lnTo>
                  <a:lnTo>
                    <a:pt x="96315" y="5603882"/>
                  </a:lnTo>
                  <a:lnTo>
                    <a:pt x="74247" y="5568069"/>
                  </a:lnTo>
                  <a:lnTo>
                    <a:pt x="54869" y="5530721"/>
                  </a:lnTo>
                  <a:lnTo>
                    <a:pt x="38292" y="5492049"/>
                  </a:lnTo>
                  <a:lnTo>
                    <a:pt x="24608" y="5452271"/>
                  </a:lnTo>
                  <a:lnTo>
                    <a:pt x="13886" y="5411594"/>
                  </a:lnTo>
                  <a:lnTo>
                    <a:pt x="6185" y="5370230"/>
                  </a:lnTo>
                  <a:lnTo>
                    <a:pt x="1547" y="5328413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1547" y="529461"/>
                  </a:lnTo>
                  <a:lnTo>
                    <a:pt x="6185" y="487643"/>
                  </a:lnTo>
                  <a:lnTo>
                    <a:pt x="13886" y="446279"/>
                  </a:lnTo>
                  <a:lnTo>
                    <a:pt x="24608" y="405602"/>
                  </a:lnTo>
                  <a:lnTo>
                    <a:pt x="38292" y="365823"/>
                  </a:lnTo>
                  <a:lnTo>
                    <a:pt x="54869" y="327152"/>
                  </a:lnTo>
                  <a:lnTo>
                    <a:pt x="74247" y="289804"/>
                  </a:lnTo>
                  <a:lnTo>
                    <a:pt x="96315" y="253991"/>
                  </a:lnTo>
                  <a:lnTo>
                    <a:pt x="120957" y="219898"/>
                  </a:lnTo>
                  <a:lnTo>
                    <a:pt x="148046" y="187703"/>
                  </a:lnTo>
                  <a:lnTo>
                    <a:pt x="177430" y="157589"/>
                  </a:lnTo>
                  <a:lnTo>
                    <a:pt x="208944" y="129724"/>
                  </a:lnTo>
                  <a:lnTo>
                    <a:pt x="242421" y="104252"/>
                  </a:lnTo>
                  <a:lnTo>
                    <a:pt x="277690" y="81307"/>
                  </a:lnTo>
                  <a:lnTo>
                    <a:pt x="314550" y="61020"/>
                  </a:lnTo>
                  <a:lnTo>
                    <a:pt x="352796" y="43502"/>
                  </a:lnTo>
                  <a:lnTo>
                    <a:pt x="392226" y="28845"/>
                  </a:lnTo>
                  <a:lnTo>
                    <a:pt x="432636" y="17126"/>
                  </a:lnTo>
                  <a:lnTo>
                    <a:pt x="473799" y="8412"/>
                  </a:lnTo>
                  <a:lnTo>
                    <a:pt x="515483" y="2751"/>
                  </a:lnTo>
                  <a:lnTo>
                    <a:pt x="557470" y="171"/>
                  </a:lnTo>
                  <a:lnTo>
                    <a:pt x="571499" y="0"/>
                  </a:lnTo>
                  <a:lnTo>
                    <a:pt x="6791324" y="0"/>
                  </a:lnTo>
                  <a:lnTo>
                    <a:pt x="6833362" y="1547"/>
                  </a:lnTo>
                  <a:lnTo>
                    <a:pt x="6875180" y="6185"/>
                  </a:lnTo>
                  <a:lnTo>
                    <a:pt x="6916544" y="13886"/>
                  </a:lnTo>
                  <a:lnTo>
                    <a:pt x="6957221" y="24608"/>
                  </a:lnTo>
                  <a:lnTo>
                    <a:pt x="6996999" y="38292"/>
                  </a:lnTo>
                  <a:lnTo>
                    <a:pt x="7035671" y="54869"/>
                  </a:lnTo>
                  <a:lnTo>
                    <a:pt x="7073018" y="74247"/>
                  </a:lnTo>
                  <a:lnTo>
                    <a:pt x="7108831" y="96315"/>
                  </a:lnTo>
                  <a:lnTo>
                    <a:pt x="7142924" y="120957"/>
                  </a:lnTo>
                  <a:lnTo>
                    <a:pt x="7175119" y="148046"/>
                  </a:lnTo>
                  <a:lnTo>
                    <a:pt x="7205234" y="177430"/>
                  </a:lnTo>
                  <a:lnTo>
                    <a:pt x="7233099" y="208944"/>
                  </a:lnTo>
                  <a:lnTo>
                    <a:pt x="7258570" y="242421"/>
                  </a:lnTo>
                  <a:lnTo>
                    <a:pt x="7281515" y="277690"/>
                  </a:lnTo>
                  <a:lnTo>
                    <a:pt x="7301803" y="314550"/>
                  </a:lnTo>
                  <a:lnTo>
                    <a:pt x="7319320" y="352796"/>
                  </a:lnTo>
                  <a:lnTo>
                    <a:pt x="7333977" y="392226"/>
                  </a:lnTo>
                  <a:lnTo>
                    <a:pt x="7345697" y="432636"/>
                  </a:lnTo>
                  <a:lnTo>
                    <a:pt x="7354410" y="473799"/>
                  </a:lnTo>
                  <a:lnTo>
                    <a:pt x="7360072" y="515483"/>
                  </a:lnTo>
                  <a:lnTo>
                    <a:pt x="7362652" y="557470"/>
                  </a:lnTo>
                  <a:lnTo>
                    <a:pt x="7362824" y="571499"/>
                  </a:lnTo>
                  <a:lnTo>
                    <a:pt x="7362824" y="5286374"/>
                  </a:lnTo>
                  <a:lnTo>
                    <a:pt x="7361276" y="5328413"/>
                  </a:lnTo>
                  <a:lnTo>
                    <a:pt x="7356638" y="5370230"/>
                  </a:lnTo>
                  <a:lnTo>
                    <a:pt x="7348936" y="5411594"/>
                  </a:lnTo>
                  <a:lnTo>
                    <a:pt x="7338214" y="5452271"/>
                  </a:lnTo>
                  <a:lnTo>
                    <a:pt x="7324530" y="5492049"/>
                  </a:lnTo>
                  <a:lnTo>
                    <a:pt x="7307953" y="5530721"/>
                  </a:lnTo>
                  <a:lnTo>
                    <a:pt x="7288576" y="5568069"/>
                  </a:lnTo>
                  <a:lnTo>
                    <a:pt x="7266508" y="5603881"/>
                  </a:lnTo>
                  <a:lnTo>
                    <a:pt x="7241866" y="5637976"/>
                  </a:lnTo>
                  <a:lnTo>
                    <a:pt x="7214777" y="5670170"/>
                  </a:lnTo>
                  <a:lnTo>
                    <a:pt x="7185393" y="5700284"/>
                  </a:lnTo>
                  <a:lnTo>
                    <a:pt x="7153879" y="5728149"/>
                  </a:lnTo>
                  <a:lnTo>
                    <a:pt x="7120401" y="5753621"/>
                  </a:lnTo>
                  <a:lnTo>
                    <a:pt x="7085134" y="5776565"/>
                  </a:lnTo>
                  <a:lnTo>
                    <a:pt x="7048273" y="5796853"/>
                  </a:lnTo>
                  <a:lnTo>
                    <a:pt x="7010027" y="5814370"/>
                  </a:lnTo>
                  <a:lnTo>
                    <a:pt x="6970596" y="5829027"/>
                  </a:lnTo>
                  <a:lnTo>
                    <a:pt x="6930186" y="5840746"/>
                  </a:lnTo>
                  <a:lnTo>
                    <a:pt x="6889024" y="5849461"/>
                  </a:lnTo>
                  <a:lnTo>
                    <a:pt x="6847340" y="5855122"/>
                  </a:lnTo>
                  <a:lnTo>
                    <a:pt x="6805354" y="5857702"/>
                  </a:lnTo>
                  <a:lnTo>
                    <a:pt x="6791324" y="5857874"/>
                  </a:lnTo>
                  <a:close/>
                </a:path>
              </a:pathLst>
            </a:custGeom>
            <a:solidFill>
              <a:srgbClr val="C6FF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9252625" y="3050768"/>
              <a:ext cx="7362825" cy="5857875"/>
            </a:xfrm>
            <a:custGeom>
              <a:avLst/>
              <a:gdLst/>
              <a:ahLst/>
              <a:cxnLst/>
              <a:rect l="l" t="t" r="r" b="b"/>
              <a:pathLst>
                <a:path w="7362825" h="5857875">
                  <a:moveTo>
                    <a:pt x="6791323" y="5857874"/>
                  </a:moveTo>
                  <a:lnTo>
                    <a:pt x="571499" y="5857874"/>
                  </a:lnTo>
                  <a:lnTo>
                    <a:pt x="515482" y="5855128"/>
                  </a:lnTo>
                  <a:lnTo>
                    <a:pt x="460005" y="5846893"/>
                  </a:lnTo>
                  <a:lnTo>
                    <a:pt x="405600" y="5833271"/>
                  </a:lnTo>
                  <a:lnTo>
                    <a:pt x="352795" y="5814370"/>
                  </a:lnTo>
                  <a:lnTo>
                    <a:pt x="302093" y="5790397"/>
                  </a:lnTo>
                  <a:lnTo>
                    <a:pt x="253991" y="5761558"/>
                  </a:lnTo>
                  <a:lnTo>
                    <a:pt x="208940" y="5728154"/>
                  </a:lnTo>
                  <a:lnTo>
                    <a:pt x="167388" y="5690485"/>
                  </a:lnTo>
                  <a:lnTo>
                    <a:pt x="129719" y="5648934"/>
                  </a:lnTo>
                  <a:lnTo>
                    <a:pt x="96314" y="5603882"/>
                  </a:lnTo>
                  <a:lnTo>
                    <a:pt x="67475" y="5555780"/>
                  </a:lnTo>
                  <a:lnTo>
                    <a:pt x="43501" y="5505077"/>
                  </a:lnTo>
                  <a:lnTo>
                    <a:pt x="24601" y="5452273"/>
                  </a:lnTo>
                  <a:lnTo>
                    <a:pt x="10980" y="5397867"/>
                  </a:lnTo>
                  <a:lnTo>
                    <a:pt x="2744" y="5342392"/>
                  </a:lnTo>
                  <a:lnTo>
                    <a:pt x="0" y="5286374"/>
                  </a:lnTo>
                  <a:lnTo>
                    <a:pt x="0" y="571499"/>
                  </a:lnTo>
                  <a:lnTo>
                    <a:pt x="684" y="543457"/>
                  </a:lnTo>
                  <a:lnTo>
                    <a:pt x="6180" y="487642"/>
                  </a:lnTo>
                  <a:lnTo>
                    <a:pt x="17123" y="432635"/>
                  </a:lnTo>
                  <a:lnTo>
                    <a:pt x="33402" y="378965"/>
                  </a:lnTo>
                  <a:lnTo>
                    <a:pt x="54865" y="327150"/>
                  </a:lnTo>
                  <a:lnTo>
                    <a:pt x="81302" y="277687"/>
                  </a:lnTo>
                  <a:lnTo>
                    <a:pt x="112463" y="231055"/>
                  </a:lnTo>
                  <a:lnTo>
                    <a:pt x="148042" y="187700"/>
                  </a:lnTo>
                  <a:lnTo>
                    <a:pt x="187701" y="148043"/>
                  </a:lnTo>
                  <a:lnTo>
                    <a:pt x="231054" y="112462"/>
                  </a:lnTo>
                  <a:lnTo>
                    <a:pt x="277688" y="81305"/>
                  </a:lnTo>
                  <a:lnTo>
                    <a:pt x="327149" y="54865"/>
                  </a:lnTo>
                  <a:lnTo>
                    <a:pt x="378965" y="33404"/>
                  </a:lnTo>
                  <a:lnTo>
                    <a:pt x="432635" y="17122"/>
                  </a:lnTo>
                  <a:lnTo>
                    <a:pt x="487642" y="6182"/>
                  </a:lnTo>
                  <a:lnTo>
                    <a:pt x="543457" y="683"/>
                  </a:lnTo>
                  <a:lnTo>
                    <a:pt x="6791324" y="0"/>
                  </a:lnTo>
                  <a:lnTo>
                    <a:pt x="6819366" y="685"/>
                  </a:lnTo>
                  <a:lnTo>
                    <a:pt x="6875180" y="6181"/>
                  </a:lnTo>
                  <a:lnTo>
                    <a:pt x="6930186" y="17124"/>
                  </a:lnTo>
                  <a:lnTo>
                    <a:pt x="6983857" y="33403"/>
                  </a:lnTo>
                  <a:lnTo>
                    <a:pt x="7035671" y="54867"/>
                  </a:lnTo>
                  <a:lnTo>
                    <a:pt x="7085134" y="81304"/>
                  </a:lnTo>
                  <a:lnTo>
                    <a:pt x="7131766" y="112464"/>
                  </a:lnTo>
                  <a:lnTo>
                    <a:pt x="7175121" y="148042"/>
                  </a:lnTo>
                  <a:lnTo>
                    <a:pt x="7214779" y="187702"/>
                  </a:lnTo>
                  <a:lnTo>
                    <a:pt x="7250359" y="231055"/>
                  </a:lnTo>
                  <a:lnTo>
                    <a:pt x="7281516" y="277689"/>
                  </a:lnTo>
                  <a:lnTo>
                    <a:pt x="7307956" y="327150"/>
                  </a:lnTo>
                  <a:lnTo>
                    <a:pt x="7329417" y="378966"/>
                  </a:lnTo>
                  <a:lnTo>
                    <a:pt x="7345700" y="432635"/>
                  </a:lnTo>
                  <a:lnTo>
                    <a:pt x="7356640" y="487642"/>
                  </a:lnTo>
                  <a:lnTo>
                    <a:pt x="7362140" y="543457"/>
                  </a:lnTo>
                  <a:lnTo>
                    <a:pt x="7362824" y="5286374"/>
                  </a:lnTo>
                  <a:lnTo>
                    <a:pt x="7362138" y="5314416"/>
                  </a:lnTo>
                  <a:lnTo>
                    <a:pt x="7356642" y="5370230"/>
                  </a:lnTo>
                  <a:lnTo>
                    <a:pt x="7345698" y="5425237"/>
                  </a:lnTo>
                  <a:lnTo>
                    <a:pt x="7329418" y="5478907"/>
                  </a:lnTo>
                  <a:lnTo>
                    <a:pt x="7307954" y="5530721"/>
                  </a:lnTo>
                  <a:lnTo>
                    <a:pt x="7281516" y="5580184"/>
                  </a:lnTo>
                  <a:lnTo>
                    <a:pt x="7250357" y="5626816"/>
                  </a:lnTo>
                  <a:lnTo>
                    <a:pt x="7214779" y="5670172"/>
                  </a:lnTo>
                  <a:lnTo>
                    <a:pt x="7175120" y="5709829"/>
                  </a:lnTo>
                  <a:lnTo>
                    <a:pt x="7131767" y="5745409"/>
                  </a:lnTo>
                  <a:lnTo>
                    <a:pt x="7085133" y="5776566"/>
                  </a:lnTo>
                  <a:lnTo>
                    <a:pt x="7035672" y="5803006"/>
                  </a:lnTo>
                  <a:lnTo>
                    <a:pt x="6983856" y="5824467"/>
                  </a:lnTo>
                  <a:lnTo>
                    <a:pt x="6930187" y="5840750"/>
                  </a:lnTo>
                  <a:lnTo>
                    <a:pt x="6875180" y="5851690"/>
                  </a:lnTo>
                  <a:lnTo>
                    <a:pt x="6819366" y="5857189"/>
                  </a:lnTo>
                  <a:lnTo>
                    <a:pt x="6791323" y="58578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9824125" y="3050768"/>
              <a:ext cx="6219825" cy="0"/>
            </a:xfrm>
            <a:custGeom>
              <a:avLst/>
              <a:gdLst/>
              <a:ahLst/>
              <a:cxnLst/>
              <a:rect l="l" t="t" r="r" b="b"/>
              <a:pathLst>
                <a:path w="6219825">
                  <a:moveTo>
                    <a:pt x="0" y="0"/>
                  </a:moveTo>
                  <a:lnTo>
                    <a:pt x="6219824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1" name="object 2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396983" y="3170962"/>
              <a:ext cx="98271" cy="98270"/>
            </a:xfrm>
            <a:prstGeom prst="rect">
              <a:avLst/>
            </a:prstGeom>
          </p:spPr>
        </p:pic>
        <p:sp>
          <p:nvSpPr>
            <p:cNvPr id="22" name="object 22"/>
            <p:cNvSpPr/>
            <p:nvPr/>
          </p:nvSpPr>
          <p:spPr>
            <a:xfrm>
              <a:off x="9824125" y="3622268"/>
              <a:ext cx="6791325" cy="5286375"/>
            </a:xfrm>
            <a:custGeom>
              <a:avLst/>
              <a:gdLst/>
              <a:ahLst/>
              <a:cxnLst/>
              <a:rect l="l" t="t" r="r" b="b"/>
              <a:pathLst>
                <a:path w="6791325" h="5286375">
                  <a:moveTo>
                    <a:pt x="6791324" y="0"/>
                  </a:moveTo>
                  <a:lnTo>
                    <a:pt x="6791324" y="4714874"/>
                  </a:lnTo>
                </a:path>
                <a:path w="6791325" h="5286375">
                  <a:moveTo>
                    <a:pt x="6643301" y="5098645"/>
                  </a:moveTo>
                  <a:lnTo>
                    <a:pt x="6633609" y="5108826"/>
                  </a:lnTo>
                  <a:lnTo>
                    <a:pt x="6623934" y="5118985"/>
                  </a:lnTo>
                  <a:lnTo>
                    <a:pt x="6613774" y="5128660"/>
                  </a:lnTo>
                  <a:lnTo>
                    <a:pt x="6603621" y="5138330"/>
                  </a:lnTo>
                </a:path>
                <a:path w="6791325" h="5286375">
                  <a:moveTo>
                    <a:pt x="6219824" y="5286374"/>
                  </a:moveTo>
                  <a:lnTo>
                    <a:pt x="0" y="5286374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3" name="object 2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372820" y="8690177"/>
              <a:ext cx="98270" cy="98270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9252625" y="3622268"/>
              <a:ext cx="0" cy="4714875"/>
            </a:xfrm>
            <a:custGeom>
              <a:avLst/>
              <a:gdLst/>
              <a:ahLst/>
              <a:cxnLst/>
              <a:rect l="l" t="t" r="r" b="b"/>
              <a:pathLst>
                <a:path h="4714875">
                  <a:moveTo>
                    <a:pt x="0" y="4714874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5" name="object 25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372819" y="3170961"/>
              <a:ext cx="98270" cy="98270"/>
            </a:xfrm>
            <a:prstGeom prst="rect">
              <a:avLst/>
            </a:prstGeom>
          </p:spPr>
        </p:pic>
      </p:grpSp>
      <p:sp>
        <p:nvSpPr>
          <p:cNvPr id="26" name="object 26"/>
          <p:cNvSpPr txBox="1"/>
          <p:nvPr/>
        </p:nvSpPr>
        <p:spPr>
          <a:xfrm>
            <a:off x="9748072" y="4536898"/>
            <a:ext cx="6648911" cy="4251548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ct val="97700"/>
              </a:lnSpc>
              <a:spcBef>
                <a:spcPts val="225"/>
              </a:spcBef>
            </a:pPr>
            <a:r>
              <a:rPr lang="ru-RU" sz="4000" b="1" dirty="0" err="1">
                <a:latin typeface="Bahnschrift" panose="020B0502040204020203" pitchFamily="34" charset="0"/>
              </a:rPr>
              <a:t>Mushify</a:t>
            </a:r>
            <a:r>
              <a:rPr lang="ru-RU" sz="4000" b="1" dirty="0">
                <a:latin typeface="Bahnschrift" panose="020B0502040204020203" pitchFamily="34" charset="0"/>
              </a:rPr>
              <a:t> будет распознавать большинство существующих видов грибов с высокой точностью, предоставляя информацию о том, съедобны ли они.</a:t>
            </a:r>
            <a:endParaRPr sz="4000" b="1" spc="300" dirty="0">
              <a:latin typeface="Bahnschrift" panose="020B0502040204020203" pitchFamily="34" charset="0"/>
              <a:cs typeface="Arial MT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1539477" y="3630565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2263413" y="3821155"/>
            <a:ext cx="1386799" cy="31354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ru-RU" sz="1950" b="1" spc="-180" dirty="0">
                <a:solidFill>
                  <a:srgbClr val="FFFFFF"/>
                </a:solidFill>
                <a:latin typeface="Verdana"/>
                <a:cs typeface="Verdana"/>
              </a:rPr>
              <a:t>Сегодня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9748072" y="3634611"/>
            <a:ext cx="2476500" cy="723900"/>
          </a:xfrm>
          <a:custGeom>
            <a:avLst/>
            <a:gdLst/>
            <a:ahLst/>
            <a:cxnLst/>
            <a:rect l="l" t="t" r="r" b="b"/>
            <a:pathLst>
              <a:path w="2476500" h="723900">
                <a:moveTo>
                  <a:pt x="2114549" y="723899"/>
                </a:moveTo>
                <a:lnTo>
                  <a:pt x="361949" y="723899"/>
                </a:lnTo>
                <a:lnTo>
                  <a:pt x="353064" y="723791"/>
                </a:lnTo>
                <a:lnTo>
                  <a:pt x="308840" y="719982"/>
                </a:lnTo>
                <a:lnTo>
                  <a:pt x="265415" y="710789"/>
                </a:lnTo>
                <a:lnTo>
                  <a:pt x="223437" y="696347"/>
                </a:lnTo>
                <a:lnTo>
                  <a:pt x="183543" y="676876"/>
                </a:lnTo>
                <a:lnTo>
                  <a:pt x="146336" y="652671"/>
                </a:lnTo>
                <a:lnTo>
                  <a:pt x="112372" y="624093"/>
                </a:lnTo>
                <a:lnTo>
                  <a:pt x="82158" y="591568"/>
                </a:lnTo>
                <a:lnTo>
                  <a:pt x="56153" y="555590"/>
                </a:lnTo>
                <a:lnTo>
                  <a:pt x="34750" y="516703"/>
                </a:lnTo>
                <a:lnTo>
                  <a:pt x="18268" y="475489"/>
                </a:lnTo>
                <a:lnTo>
                  <a:pt x="6954" y="432562"/>
                </a:lnTo>
                <a:lnTo>
                  <a:pt x="980" y="388573"/>
                </a:lnTo>
                <a:lnTo>
                  <a:pt x="0" y="361949"/>
                </a:lnTo>
                <a:lnTo>
                  <a:pt x="108" y="353064"/>
                </a:lnTo>
                <a:lnTo>
                  <a:pt x="3917" y="308840"/>
                </a:lnTo>
                <a:lnTo>
                  <a:pt x="13110" y="265415"/>
                </a:lnTo>
                <a:lnTo>
                  <a:pt x="27551" y="223437"/>
                </a:lnTo>
                <a:lnTo>
                  <a:pt x="47023" y="183543"/>
                </a:lnTo>
                <a:lnTo>
                  <a:pt x="71228" y="146336"/>
                </a:lnTo>
                <a:lnTo>
                  <a:pt x="99806" y="112372"/>
                </a:lnTo>
                <a:lnTo>
                  <a:pt x="132331" y="82158"/>
                </a:lnTo>
                <a:lnTo>
                  <a:pt x="168309" y="56153"/>
                </a:lnTo>
                <a:lnTo>
                  <a:pt x="207196" y="34750"/>
                </a:lnTo>
                <a:lnTo>
                  <a:pt x="248410" y="18268"/>
                </a:lnTo>
                <a:lnTo>
                  <a:pt x="291337" y="6954"/>
                </a:lnTo>
                <a:lnTo>
                  <a:pt x="335325" y="980"/>
                </a:lnTo>
                <a:lnTo>
                  <a:pt x="361949" y="0"/>
                </a:lnTo>
                <a:lnTo>
                  <a:pt x="2114549" y="0"/>
                </a:lnTo>
                <a:lnTo>
                  <a:pt x="2158859" y="2722"/>
                </a:lnTo>
                <a:lnTo>
                  <a:pt x="2202496" y="10846"/>
                </a:lnTo>
                <a:lnTo>
                  <a:pt x="2244811" y="24252"/>
                </a:lnTo>
                <a:lnTo>
                  <a:pt x="2285172" y="42738"/>
                </a:lnTo>
                <a:lnTo>
                  <a:pt x="2322965" y="66026"/>
                </a:lnTo>
                <a:lnTo>
                  <a:pt x="2357620" y="93762"/>
                </a:lnTo>
                <a:lnTo>
                  <a:pt x="2388620" y="125531"/>
                </a:lnTo>
                <a:lnTo>
                  <a:pt x="2415500" y="160861"/>
                </a:lnTo>
                <a:lnTo>
                  <a:pt x="2437853" y="199215"/>
                </a:lnTo>
                <a:lnTo>
                  <a:pt x="2455341" y="240012"/>
                </a:lnTo>
                <a:lnTo>
                  <a:pt x="2467704" y="282643"/>
                </a:lnTo>
                <a:lnTo>
                  <a:pt x="2474756" y="326472"/>
                </a:lnTo>
                <a:lnTo>
                  <a:pt x="2476499" y="361949"/>
                </a:lnTo>
                <a:lnTo>
                  <a:pt x="2476390" y="370835"/>
                </a:lnTo>
                <a:lnTo>
                  <a:pt x="2472582" y="415059"/>
                </a:lnTo>
                <a:lnTo>
                  <a:pt x="2463389" y="458484"/>
                </a:lnTo>
                <a:lnTo>
                  <a:pt x="2448947" y="500462"/>
                </a:lnTo>
                <a:lnTo>
                  <a:pt x="2429476" y="540356"/>
                </a:lnTo>
                <a:lnTo>
                  <a:pt x="2405271" y="577563"/>
                </a:lnTo>
                <a:lnTo>
                  <a:pt x="2376693" y="611527"/>
                </a:lnTo>
                <a:lnTo>
                  <a:pt x="2344168" y="641740"/>
                </a:lnTo>
                <a:lnTo>
                  <a:pt x="2308189" y="667746"/>
                </a:lnTo>
                <a:lnTo>
                  <a:pt x="2269303" y="689148"/>
                </a:lnTo>
                <a:lnTo>
                  <a:pt x="2228089" y="705630"/>
                </a:lnTo>
                <a:lnTo>
                  <a:pt x="2185162" y="716945"/>
                </a:lnTo>
                <a:lnTo>
                  <a:pt x="2141173" y="722919"/>
                </a:lnTo>
                <a:lnTo>
                  <a:pt x="2114549" y="7238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10280396" y="3821154"/>
            <a:ext cx="1411851" cy="31354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ru-RU" sz="1950" b="1" spc="-150" dirty="0">
                <a:solidFill>
                  <a:srgbClr val="FFFFFF"/>
                </a:solidFill>
                <a:latin typeface="Verdana"/>
                <a:cs typeface="Verdana"/>
              </a:rPr>
              <a:t>В будущем</a:t>
            </a:r>
            <a:endParaRPr sz="1950" b="1" dirty="0">
              <a:latin typeface="Verdana"/>
              <a:cs typeface="Verdana"/>
            </a:endParaRPr>
          </a:p>
        </p:txBody>
      </p: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636D1C51-00F3-4298-98B6-5271983AA7E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04731"/>
            <a:ext cx="4943725" cy="88226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3">
            <a:extLst>
              <a:ext uri="{FF2B5EF4-FFF2-40B4-BE49-F238E27FC236}">
                <a16:creationId xmlns:a16="http://schemas.microsoft.com/office/drawing/2014/main" id="{F420254F-84D9-4764-9B69-4D5BF5F1121C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095D32F-5564-4B34-908E-FA73B59E4275}"/>
              </a:ext>
            </a:extLst>
          </p:cNvPr>
          <p:cNvSpPr txBox="1"/>
          <p:nvPr/>
        </p:nvSpPr>
        <p:spPr>
          <a:xfrm>
            <a:off x="4648200" y="190500"/>
            <a:ext cx="792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b="1" dirty="0">
                <a:latin typeface="Bahnschrift" panose="020B0502040204020203" pitchFamily="34" charset="0"/>
              </a:rPr>
              <a:t>Что же под капотом</a:t>
            </a:r>
            <a:r>
              <a:rPr lang="en-US" sz="5400" b="1" dirty="0">
                <a:latin typeface="Bahnschrift" panose="020B0502040204020203" pitchFamily="34" charset="0"/>
              </a:rPr>
              <a:t>?</a:t>
            </a:r>
            <a:endParaRPr lang="ru-RU" sz="5400" b="1" dirty="0">
              <a:latin typeface="Bahnschrift" panose="020B0502040204020203" pitchFamily="34" charset="0"/>
            </a:endParaRPr>
          </a:p>
        </p:txBody>
      </p:sp>
      <p:pic>
        <p:nvPicPr>
          <p:cNvPr id="1026" name="Picture 2" descr="Introduction to Android's CameraX With Java | by M. Van Luke | The Startup  | Medium">
            <a:extLst>
              <a:ext uri="{FF2B5EF4-FFF2-40B4-BE49-F238E27FC236}">
                <a16:creationId xmlns:a16="http://schemas.microsoft.com/office/drawing/2014/main" id="{BBE2617C-00B2-4459-8080-CBA8BC86FD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29" t="22732" r="22857"/>
          <a:stretch/>
        </p:blipFill>
        <p:spPr bwMode="auto">
          <a:xfrm>
            <a:off x="-24765" y="5772150"/>
            <a:ext cx="7162800" cy="452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verything about TensorFlow Lite and start deploying your machine learning  model - Seeed Studio Product Catalog">
            <a:extLst>
              <a:ext uri="{FF2B5EF4-FFF2-40B4-BE49-F238E27FC236}">
                <a16:creationId xmlns:a16="http://schemas.microsoft.com/office/drawing/2014/main" id="{0B1F8FE1-FD8D-49A9-B78A-10B8C87BAA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7560" y="5772150"/>
            <a:ext cx="11658600" cy="451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A7DCE0-9048-4DE6-960D-AD5A6B110C42}"/>
              </a:ext>
            </a:extLst>
          </p:cNvPr>
          <p:cNvSpPr txBox="1"/>
          <p:nvPr/>
        </p:nvSpPr>
        <p:spPr>
          <a:xfrm>
            <a:off x="298423" y="1850023"/>
            <a:ext cx="185077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Arial Black" panose="020B0A04020102020204" pitchFamily="34" charset="0"/>
              </a:rPr>
              <a:t>Для использования камеры используется библиотека </a:t>
            </a:r>
            <a:r>
              <a:rPr lang="en-US" sz="3600" dirty="0" err="1">
                <a:latin typeface="Arial Black" panose="020B0A04020102020204" pitchFamily="34" charset="0"/>
              </a:rPr>
              <a:t>CameraX</a:t>
            </a:r>
            <a:r>
              <a:rPr lang="en-US" sz="3600" dirty="0">
                <a:latin typeface="Arial Black" panose="020B0A04020102020204" pitchFamily="34" charset="0"/>
              </a:rPr>
              <a:t> – </a:t>
            </a:r>
            <a:r>
              <a:rPr lang="ru-RU" sz="3600" dirty="0">
                <a:latin typeface="Arial Black" panose="020B0A04020102020204" pitchFamily="34" charset="0"/>
              </a:rPr>
              <a:t>одна из самых распространенных расширений для реализации съёмки на </a:t>
            </a:r>
            <a:r>
              <a:rPr lang="ru-RU" sz="3600" dirty="0" err="1">
                <a:latin typeface="Arial Black" panose="020B0A04020102020204" pitchFamily="34" charset="0"/>
              </a:rPr>
              <a:t>Андройд</a:t>
            </a:r>
            <a:r>
              <a:rPr lang="ru-RU" sz="3600" dirty="0">
                <a:latin typeface="Arial Black" panose="020B0A04020102020204" pitchFamily="34" charset="0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D94F30-D4E6-45F6-A647-DFFBE3823C19}"/>
              </a:ext>
            </a:extLst>
          </p:cNvPr>
          <p:cNvSpPr txBox="1"/>
          <p:nvPr/>
        </p:nvSpPr>
        <p:spPr>
          <a:xfrm>
            <a:off x="298422" y="3740377"/>
            <a:ext cx="185077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Arial Black" panose="020B0A04020102020204" pitchFamily="34" charset="0"/>
              </a:rPr>
              <a:t>А для распознавания грибов используется модель </a:t>
            </a:r>
            <a:r>
              <a:rPr lang="en-US" sz="3600" dirty="0" err="1">
                <a:latin typeface="Arial Black" panose="020B0A04020102020204" pitchFamily="34" charset="0"/>
              </a:rPr>
              <a:t>TensorFlowLite</a:t>
            </a:r>
            <a:r>
              <a:rPr lang="hy-AM" sz="3600" dirty="0">
                <a:latin typeface="Arial Black" panose="020B0A04020102020204" pitchFamily="34" charset="0"/>
              </a:rPr>
              <a:t>,</a:t>
            </a:r>
            <a:r>
              <a:rPr lang="en-US" sz="3600" dirty="0">
                <a:latin typeface="Arial Black" panose="020B0A04020102020204" pitchFamily="34" charset="0"/>
              </a:rPr>
              <a:t> </a:t>
            </a:r>
            <a:r>
              <a:rPr lang="ru-RU" sz="3600" dirty="0">
                <a:latin typeface="Arial Black" panose="020B0A04020102020204" pitchFamily="34" charset="0"/>
              </a:rPr>
              <a:t>обученная с помощью сервиса </a:t>
            </a:r>
            <a:r>
              <a:rPr lang="en-US" sz="3600" dirty="0">
                <a:latin typeface="Arial Black" panose="020B0A04020102020204" pitchFamily="34" charset="0"/>
              </a:rPr>
              <a:t>Teachable Machine.</a:t>
            </a:r>
            <a:endParaRPr lang="ru-RU" sz="3600" dirty="0">
              <a:latin typeface="Arial Black" panose="020B0A0402010202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97D5203-F8C7-4BEF-A141-D98BC9D6C7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412397"/>
            <a:ext cx="4943725" cy="88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146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663</TotalTime>
  <Words>244</Words>
  <Application>Microsoft Office PowerPoint</Application>
  <PresentationFormat>Произвольный</PresentationFormat>
  <Paragraphs>54</Paragraphs>
  <Slides>11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20" baseType="lpstr">
      <vt:lpstr>Arial Black</vt:lpstr>
      <vt:lpstr>Arial MT</vt:lpstr>
      <vt:lpstr>Armguard_U</vt:lpstr>
      <vt:lpstr>Bahnschrift</vt:lpstr>
      <vt:lpstr>Calibri</vt:lpstr>
      <vt:lpstr>Lucida Sans Unicode</vt:lpstr>
      <vt:lpstr>Tahoma</vt:lpstr>
      <vt:lpstr>Verdana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Tigran Gasparyan</cp:lastModifiedBy>
  <cp:revision>41</cp:revision>
  <dcterms:created xsi:type="dcterms:W3CDTF">2025-01-16T14:41:38Z</dcterms:created>
  <dcterms:modified xsi:type="dcterms:W3CDTF">2025-03-29T22:36:16Z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2025-01-16T00:00:00Z</vt:filetime>
  </property>
  <property fmtid="{D5CDD505-2E9C-101B-9397-08002B2CF9AE}" pid="3" name="Creator">
    <vt:lpwstr>Chromium</vt:lpwstr>
  </property>
  <property fmtid="{D5CDD505-2E9C-101B-9397-08002B2CF9AE}" pid="4" name="LastSaved">
    <vt:filetime>2025-01-16T00:00:00Z</vt:filetime>
  </property>
  <property fmtid="{D5CDD505-2E9C-101B-9397-08002B2CF9AE}" pid="5" name="Producer">
    <vt:lpwstr>Skia/PDF m105</vt:lpwstr>
  </property>
</Properties>
</file>